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9" r:id="rId5"/>
    <p:sldId id="295" r:id="rId6"/>
    <p:sldId id="292" r:id="rId7"/>
    <p:sldId id="304" r:id="rId8"/>
    <p:sldId id="314" r:id="rId9"/>
    <p:sldId id="296" r:id="rId10"/>
    <p:sldId id="298" r:id="rId11"/>
    <p:sldId id="299" r:id="rId12"/>
    <p:sldId id="300" r:id="rId13"/>
    <p:sldId id="301" r:id="rId14"/>
    <p:sldId id="302" r:id="rId15"/>
    <p:sldId id="307" r:id="rId16"/>
    <p:sldId id="308" r:id="rId17"/>
    <p:sldId id="317" r:id="rId18"/>
    <p:sldId id="316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06" r:id="rId29"/>
    <p:sldId id="315" r:id="rId30"/>
    <p:sldId id="305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AC35"/>
    <a:srgbClr val="FFFFFF"/>
    <a:srgbClr val="373C3F"/>
    <a:srgbClr val="6B6F71"/>
    <a:srgbClr val="4F81BD"/>
    <a:srgbClr val="7D8184"/>
    <a:srgbClr val="0A1926"/>
    <a:srgbClr val="E5732E"/>
    <a:srgbClr val="4FAE40"/>
    <a:srgbClr val="2F9C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4628" autoAdjust="0"/>
  </p:normalViewPr>
  <p:slideViewPr>
    <p:cSldViewPr snapToGrid="0" snapToObjects="1">
      <p:cViewPr>
        <p:scale>
          <a:sx n="150" d="100"/>
          <a:sy n="150" d="100"/>
        </p:scale>
        <p:origin x="396" y="12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5290F-4F2C-C240-B81C-B5628CBF977D}" type="datetimeFigureOut">
              <a:rPr lang="en-US" smtClean="0"/>
              <a:pPr/>
              <a:t>10/4/2012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F0BDA-5584-B84E-AE81-41E59BD479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6782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E1903-A379-EC47-AB56-F600C3D3CEF1}" type="datetimeFigureOut">
              <a:rPr lang="en-US" smtClean="0"/>
              <a:pPr/>
              <a:t>10/4/2012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E02D0-38E0-9547-94DD-781A2BEA95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3361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TITLE SLIDE.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E02D0-38E0-9547-94DD-781A2BEA951F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Section header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E02D0-38E0-9547-94DD-781A2BEA951F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peningP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248" y="1350582"/>
            <a:ext cx="7507224" cy="479621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841248" y="603504"/>
            <a:ext cx="7507224" cy="747078"/>
          </a:xfrm>
        </p:spPr>
        <p:txBody>
          <a:bodyPr/>
          <a:lstStyle>
            <a:lvl1pPr>
              <a:defRPr spc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 descr="bb_arrow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648" y="740664"/>
            <a:ext cx="201168" cy="252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054096"/>
            <a:ext cx="7507224" cy="104038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bb_arrow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648" y="3185667"/>
            <a:ext cx="201168" cy="252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603505"/>
            <a:ext cx="7510272" cy="534415"/>
          </a:xfrm>
        </p:spPr>
        <p:txBody>
          <a:bodyPr anchor="t">
            <a:noAutofit/>
          </a:bodyPr>
          <a:lstStyle>
            <a:lvl1pPr algn="l">
              <a:defRPr sz="2600" b="1" cap="all" spc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1625601"/>
            <a:ext cx="7510272" cy="4317999"/>
          </a:xfrm>
        </p:spPr>
        <p:txBody>
          <a:bodyPr anchor="t" anchorCtr="0">
            <a:noAutofit/>
          </a:bodyPr>
          <a:lstStyle>
            <a:lvl1pPr marL="0" indent="0">
              <a:buNone/>
              <a:tabLst>
                <a:tab pos="914400" algn="l"/>
              </a:tabLst>
              <a:defRPr sz="1800">
                <a:solidFill>
                  <a:srgbClr val="6B6F7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6" descr="bb_arrow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648" y="740664"/>
            <a:ext cx="201168" cy="252985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41375" y="1240791"/>
            <a:ext cx="7510463" cy="38481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 i="0" cap="all">
                <a:solidFill>
                  <a:srgbClr val="6B6F71"/>
                </a:solidFill>
                <a:latin typeface="Arial Narrow"/>
                <a:cs typeface="Arial Narrow"/>
              </a:defRPr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es w/ sub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603505"/>
            <a:ext cx="7510272" cy="534415"/>
          </a:xfrm>
        </p:spPr>
        <p:txBody>
          <a:bodyPr anchor="t">
            <a:noAutofit/>
          </a:bodyPr>
          <a:lstStyle>
            <a:lvl1pPr algn="l">
              <a:defRPr sz="2600" b="1" cap="all" spc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 descr="bb_arrow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648" y="740664"/>
            <a:ext cx="201168" cy="252985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41375" y="1240791"/>
            <a:ext cx="7510463" cy="38481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 i="0" cap="all">
                <a:solidFill>
                  <a:srgbClr val="6B6F71"/>
                </a:solidFill>
                <a:latin typeface="Arial Narrow"/>
                <a:cs typeface="Arial Narrow"/>
              </a:defRPr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41375" y="1635760"/>
            <a:ext cx="7510463" cy="17932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841375" y="3445511"/>
            <a:ext cx="7510463" cy="38481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 i="0" cap="all">
                <a:solidFill>
                  <a:srgbClr val="6B6F71"/>
                </a:solidFill>
                <a:latin typeface="Arial Narrow"/>
                <a:cs typeface="Arial Narrow"/>
              </a:defRPr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841375" y="3840480"/>
            <a:ext cx="7510463" cy="17932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hart Placeholder 13"/>
          <p:cNvSpPr>
            <a:spLocks noGrp="1"/>
          </p:cNvSpPr>
          <p:nvPr>
            <p:ph type="chart" sz="quarter" idx="13"/>
          </p:nvPr>
        </p:nvSpPr>
        <p:spPr>
          <a:xfrm>
            <a:off x="841375" y="1473200"/>
            <a:ext cx="7510463" cy="4581525"/>
          </a:xfrm>
        </p:spPr>
        <p:txBody>
          <a:bodyPr/>
          <a:lstStyle/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603505"/>
            <a:ext cx="7510272" cy="534415"/>
          </a:xfrm>
        </p:spPr>
        <p:txBody>
          <a:bodyPr anchor="t">
            <a:noAutofit/>
          </a:bodyPr>
          <a:lstStyle>
            <a:lvl1pPr algn="l">
              <a:defRPr sz="2600" b="1" cap="all" spc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 descr="bb_arrow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648" y="740664"/>
            <a:ext cx="201168" cy="252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weetPag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lankPage.jpg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1248" y="1115568"/>
            <a:ext cx="7032752" cy="74707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1874521"/>
            <a:ext cx="7507224" cy="4272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56616" y="6400800"/>
            <a:ext cx="1014984" cy="36576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fld id="{D0BA1F1C-67BF-5C4A-9165-8621CFBAC045}" type="datetime1">
              <a:rPr lang="en-US" sz="1000" b="1" smtClean="0">
                <a:ln>
                  <a:noFill/>
                </a:ln>
                <a:solidFill>
                  <a:srgbClr val="6B6F71"/>
                </a:solidFill>
              </a:rPr>
              <a:pPr/>
              <a:t>10/4/2012</a:t>
            </a:fld>
            <a:endParaRPr lang="en-US" sz="1000" b="1" dirty="0">
              <a:ln>
                <a:noFill/>
              </a:ln>
              <a:solidFill>
                <a:srgbClr val="6B6F7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6400800"/>
            <a:ext cx="2895600" cy="36576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000" b="1" dirty="0" smtClean="0">
                <a:solidFill>
                  <a:srgbClr val="6B6F71"/>
                </a:solidFill>
              </a:rPr>
              <a:t>Mobile Homepage Design Slam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6400800"/>
            <a:ext cx="457200" cy="36933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fld id="{6D070607-190C-C94A-A834-A76B70071909}" type="slidenum">
              <a:rPr lang="en-US" sz="1000" b="1" smtClean="0">
                <a:solidFill>
                  <a:srgbClr val="6B6F71"/>
                </a:solidFill>
              </a:rPr>
              <a:pPr algn="ctr"/>
              <a:t>‹#›</a:t>
            </a:fld>
            <a:endParaRPr lang="en-US" sz="1000" b="1" dirty="0">
              <a:solidFill>
                <a:srgbClr val="6B6F7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</p:sldLayoutIdLst>
  <p:transition>
    <p:fade/>
  </p:transition>
  <p:hf hdr="0"/>
  <p:txStyles>
    <p:titleStyle>
      <a:lvl1pPr algn="l" defTabSz="457200" rtl="0" eaLnBrk="1" latinLnBrk="0" hangingPunct="1">
        <a:spcBef>
          <a:spcPct val="0"/>
        </a:spcBef>
        <a:buNone/>
        <a:defRPr sz="2600" b="1" i="0" kern="1200" cap="all" spc="70">
          <a:solidFill>
            <a:srgbClr val="5BAC35"/>
          </a:solidFill>
          <a:latin typeface="Arial Narrow"/>
          <a:ea typeface="+mj-ea"/>
          <a:cs typeface="Arial Narrow"/>
        </a:defRPr>
      </a:lvl1pPr>
    </p:titleStyle>
    <p:bodyStyle>
      <a:lvl1pPr marL="182880" indent="-182880" algn="l" defTabSz="457200" rtl="0" eaLnBrk="1" latinLnBrk="0" hangingPunct="1">
        <a:spcBef>
          <a:spcPct val="20000"/>
        </a:spcBef>
        <a:buFont typeface="Arial"/>
        <a:buChar char="•"/>
        <a:defRPr sz="1800" b="0" i="0" kern="1200">
          <a:solidFill>
            <a:srgbClr val="6B6F71"/>
          </a:solidFill>
          <a:latin typeface="Arial"/>
          <a:ea typeface="+mn-ea"/>
          <a:cs typeface="Arial"/>
        </a:defRPr>
      </a:lvl1pPr>
      <a:lvl2pPr marL="420624" indent="-219456" algn="l" defTabSz="457200" rtl="0" eaLnBrk="1" latinLnBrk="0" hangingPunct="1">
        <a:spcBef>
          <a:spcPct val="20000"/>
        </a:spcBef>
        <a:buFont typeface="Lucida Grande"/>
        <a:buChar char="-"/>
        <a:defRPr sz="1600" b="0" i="0" kern="1200">
          <a:solidFill>
            <a:srgbClr val="6B6F71"/>
          </a:solidFill>
          <a:latin typeface="Arial"/>
          <a:ea typeface="+mn-ea"/>
          <a:cs typeface="Arial"/>
        </a:defRPr>
      </a:lvl2pPr>
      <a:lvl3pPr marL="630936" indent="-182880" algn="l" defTabSz="457200" rtl="0" eaLnBrk="1" latinLnBrk="0" hangingPunct="1">
        <a:spcBef>
          <a:spcPct val="20000"/>
        </a:spcBef>
        <a:buFont typeface="Arial"/>
        <a:buChar char="•"/>
        <a:defRPr sz="1600" b="0" i="0" kern="1200">
          <a:solidFill>
            <a:srgbClr val="6B6F71"/>
          </a:solidFill>
          <a:latin typeface="Arial"/>
          <a:ea typeface="+mn-ea"/>
          <a:cs typeface="Arial"/>
        </a:defRPr>
      </a:lvl3pPr>
      <a:lvl4pPr marL="868680" indent="-219456" algn="l" defTabSz="457200" rtl="0" eaLnBrk="1" latinLnBrk="0" hangingPunct="1">
        <a:spcBef>
          <a:spcPct val="20000"/>
        </a:spcBef>
        <a:buSzPct val="100000"/>
        <a:buFont typeface="Lucida Grande"/>
        <a:buChar char="–"/>
        <a:defRPr sz="1600" b="0" i="0" kern="1200">
          <a:solidFill>
            <a:srgbClr val="6B6F71"/>
          </a:solidFill>
          <a:latin typeface="Arial"/>
          <a:ea typeface="+mn-ea"/>
          <a:cs typeface="Arial"/>
        </a:defRPr>
      </a:lvl4pPr>
      <a:lvl5pPr marL="1060704" indent="-182880" algn="l" defTabSz="457200" rtl="0" eaLnBrk="1" latinLnBrk="0" hangingPunct="1">
        <a:spcBef>
          <a:spcPct val="20000"/>
        </a:spcBef>
        <a:buFont typeface="Arial"/>
        <a:buChar char="•"/>
        <a:defRPr sz="1600" b="0" i="0" kern="1200">
          <a:solidFill>
            <a:srgbClr val="6B6F7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s.google.com/fh/files/misc/multi-screen_infographic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hyperlink" Target="http://bradfrostweb.com/blog/web/responsive-nav-patterns/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ehanlax.com" TargetMode="External"/><Relationship Id="rId7" Type="http://schemas.openxmlformats.org/officeDocument/2006/relationships/image" Target="../media/image34.jpg"/><Relationship Id="rId2" Type="http://schemas.openxmlformats.org/officeDocument/2006/relationships/hyperlink" Target="http://www.keynotopia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hyperlink" Target="http://www.mobileawesomeness.com" TargetMode="External"/><Relationship Id="rId4" Type="http://schemas.openxmlformats.org/officeDocument/2006/relationships/hyperlink" Target="http://www.jquerymobil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701" y="2320119"/>
            <a:ext cx="8476728" cy="331867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ts val="4000"/>
              </a:lnSpc>
              <a:spcBef>
                <a:spcPts val="1200"/>
              </a:spcBef>
            </a:pPr>
            <a:r>
              <a:rPr lang="en-US" sz="3700" b="1" spc="50" dirty="0" smtClean="0">
                <a:solidFill>
                  <a:srgbClr val="5BAC35"/>
                </a:solidFill>
                <a:latin typeface="Arial Narrow"/>
                <a:cs typeface="Arial Narrow"/>
              </a:rPr>
              <a:t>Mobile </a:t>
            </a:r>
            <a:r>
              <a:rPr lang="en-US" sz="3700" b="1" spc="50" dirty="0">
                <a:solidFill>
                  <a:srgbClr val="5BAC35"/>
                </a:solidFill>
                <a:latin typeface="Arial Narrow"/>
                <a:cs typeface="Arial Narrow"/>
              </a:rPr>
              <a:t>Homepage Design </a:t>
            </a:r>
            <a:r>
              <a:rPr lang="en-US" sz="3700" b="1" spc="50" dirty="0" smtClean="0">
                <a:solidFill>
                  <a:srgbClr val="5BAC35"/>
                </a:solidFill>
                <a:latin typeface="Arial Narrow"/>
                <a:cs typeface="Arial Narrow"/>
              </a:rPr>
              <a:t>Slam</a:t>
            </a:r>
          </a:p>
          <a:p>
            <a:pPr>
              <a:lnSpc>
                <a:spcPts val="4000"/>
              </a:lnSpc>
              <a:spcBef>
                <a:spcPts val="1200"/>
              </a:spcBef>
            </a:pPr>
            <a:r>
              <a:rPr lang="en-US" sz="2200" b="0" i="0" cap="all" spc="50" dirty="0" smtClean="0">
                <a:solidFill>
                  <a:schemeClr val="tx1"/>
                </a:solidFill>
                <a:latin typeface="Arial Narrow"/>
                <a:cs typeface="Arial Narrow"/>
              </a:rPr>
              <a:t>Presented</a:t>
            </a:r>
            <a:r>
              <a:rPr lang="en-US" sz="2200" b="0" i="0" cap="all" spc="50" baseline="0" dirty="0" smtClean="0">
                <a:solidFill>
                  <a:schemeClr val="tx1"/>
                </a:solidFill>
                <a:latin typeface="Arial Narrow"/>
                <a:cs typeface="Arial Narrow"/>
              </a:rPr>
              <a:t> by:</a:t>
            </a:r>
            <a:r>
              <a:rPr lang="en-US" sz="2200" b="0" i="0" cap="all" spc="50" dirty="0" smtClean="0">
                <a:solidFill>
                  <a:schemeClr val="tx1"/>
                </a:solidFill>
                <a:latin typeface="Arial Narrow"/>
                <a:cs typeface="Arial Narrow"/>
              </a:rPr>
              <a:t> </a:t>
            </a:r>
            <a:r>
              <a:rPr lang="en-US" sz="2200" b="0" i="0" cap="all" spc="50" baseline="0" dirty="0" smtClean="0">
                <a:solidFill>
                  <a:schemeClr val="tx1"/>
                </a:solidFill>
                <a:latin typeface="Arial Narrow"/>
                <a:cs typeface="Arial Narrow"/>
              </a:rPr>
              <a:t>Lacey kruger, Lead Information Architect</a:t>
            </a:r>
          </a:p>
          <a:p>
            <a:pPr>
              <a:lnSpc>
                <a:spcPts val="2400"/>
              </a:lnSpc>
            </a:pPr>
            <a:r>
              <a:rPr lang="en-US" sz="2200" b="0" i="0" cap="all" spc="50" baseline="0" dirty="0" smtClean="0">
                <a:solidFill>
                  <a:schemeClr val="tx1"/>
                </a:solidFill>
                <a:latin typeface="Arial Narrow"/>
                <a:cs typeface="Arial Narrow"/>
              </a:rPr>
              <a:t>                            Michael Chang, Creative director</a:t>
            </a:r>
          </a:p>
          <a:p>
            <a:pPr>
              <a:lnSpc>
                <a:spcPts val="2400"/>
              </a:lnSpc>
            </a:pPr>
            <a:r>
              <a:rPr lang="en-US" sz="2200" cap="all" spc="50" dirty="0">
                <a:latin typeface="Arial Narrow"/>
                <a:cs typeface="Arial Narrow"/>
              </a:rPr>
              <a:t> </a:t>
            </a:r>
            <a:r>
              <a:rPr lang="en-US" sz="2200" cap="all" spc="50" dirty="0" smtClean="0">
                <a:latin typeface="Arial Narrow"/>
                <a:cs typeface="Arial Narrow"/>
              </a:rPr>
              <a:t>                          </a:t>
            </a:r>
            <a:endParaRPr lang="en-US" sz="2200" b="0" i="0" cap="all" spc="50" baseline="0" dirty="0" smtClean="0">
              <a:solidFill>
                <a:schemeClr val="tx1"/>
              </a:solidFill>
              <a:latin typeface="Arial Narrow"/>
              <a:cs typeface="Arial Narrow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8142" y="5993617"/>
            <a:ext cx="3229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#bbinteractive</a:t>
            </a:r>
            <a:endParaRPr lang="en-US" dirty="0"/>
          </a:p>
        </p:txBody>
      </p:sp>
      <p:pic>
        <p:nvPicPr>
          <p:cNvPr id="4" name="Picture 3" descr="twitter_newbird_blu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59" y="5950857"/>
            <a:ext cx="658126" cy="45538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Strategy basics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841248" y="1350582"/>
            <a:ext cx="2321052" cy="4796219"/>
          </a:xfrm>
        </p:spPr>
        <p:txBody>
          <a:bodyPr/>
          <a:lstStyle/>
          <a:p>
            <a:r>
              <a:rPr lang="en-US" sz="2400" dirty="0" smtClean="0"/>
              <a:t>Broaden your </a:t>
            </a:r>
            <a:r>
              <a:rPr lang="en-US" sz="2400" dirty="0"/>
              <a:t>reach	</a:t>
            </a:r>
          </a:p>
          <a:p>
            <a:r>
              <a:rPr lang="en-US" sz="2400" dirty="0" smtClean="0"/>
              <a:t>Redesigning your website</a:t>
            </a:r>
          </a:p>
          <a:p>
            <a:r>
              <a:rPr lang="en-US" sz="2400" dirty="0" smtClean="0"/>
              <a:t>Your users are already there!</a:t>
            </a:r>
          </a:p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I need a Mobile Presence?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18354" t="13037" r="19588" b="22041"/>
          <a:stretch>
            <a:fillRect/>
          </a:stretch>
        </p:blipFill>
        <p:spPr bwMode="auto">
          <a:xfrm>
            <a:off x="3297789" y="1350582"/>
            <a:ext cx="5740527" cy="3753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525003" y="5104004"/>
            <a:ext cx="32091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100" dirty="0" smtClean="0">
                <a:solidFill>
                  <a:srgbClr val="6B6F71"/>
                </a:solidFill>
              </a:rPr>
              <a:t>Source: </a:t>
            </a:r>
            <a:r>
              <a:rPr lang="en-CA" sz="1100" dirty="0" smtClean="0">
                <a:solidFill>
                  <a:schemeClr val="bg1"/>
                </a:solidFill>
                <a:hlinkClick r:id="rId3"/>
              </a:rPr>
              <a:t>Google/Ipsos/Sterling, 2012</a:t>
            </a:r>
            <a:endParaRPr lang="en-CA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Mobile landscape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86600" y="5880100"/>
            <a:ext cx="1854200" cy="863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79" y="1287082"/>
            <a:ext cx="7842969" cy="5024818"/>
          </a:xfrm>
        </p:spPr>
      </p:pic>
    </p:spTree>
    <p:extLst>
      <p:ext uri="{BB962C8B-B14F-4D97-AF65-F5344CB8AC3E}">
        <p14:creationId xmlns:p14="http://schemas.microsoft.com/office/powerpoint/2010/main" val="16380830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on mobile optimized website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86600" y="5880100"/>
            <a:ext cx="1854200" cy="863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79" y="1287082"/>
            <a:ext cx="7842969" cy="5024817"/>
          </a:xfrm>
        </p:spPr>
      </p:pic>
    </p:spTree>
    <p:extLst>
      <p:ext uri="{BB962C8B-B14F-4D97-AF65-F5344CB8AC3E}">
        <p14:creationId xmlns:p14="http://schemas.microsoft.com/office/powerpoint/2010/main" val="311520549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Can leverage your existing web presence</a:t>
            </a:r>
          </a:p>
          <a:p>
            <a:r>
              <a:rPr lang="en-US" sz="2400" dirty="0" smtClean="0"/>
              <a:t>Can be designed/built relatively quickly</a:t>
            </a:r>
          </a:p>
          <a:p>
            <a:r>
              <a:rPr lang="en-US" sz="2400" dirty="0" smtClean="0"/>
              <a:t>Can be the first step towards a Responsive Design</a:t>
            </a:r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6600" b="1" dirty="0" smtClean="0"/>
              <a:t>MOBILE FIRST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Optimized Websites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76935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Define one key message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Identify desired actions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Allocate real estate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Create </a:t>
            </a:r>
            <a:r>
              <a:rPr lang="en-US" sz="2400" dirty="0" smtClean="0"/>
              <a:t>design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26856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This is not your mission statement</a:t>
            </a:r>
          </a:p>
          <a:p>
            <a:r>
              <a:rPr lang="en-US" sz="2400" dirty="0"/>
              <a:t>Must be succinct, </a:t>
            </a:r>
            <a:r>
              <a:rPr lang="en-US" sz="2400" dirty="0" smtClean="0"/>
              <a:t>understandable and repeatable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lvl="0" indent="0">
              <a:buNone/>
            </a:pPr>
            <a:r>
              <a:rPr lang="en-US" sz="2400" i="1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"At [org name] we [verb phrase] so that [constituent group] can [verb phrase]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.”</a:t>
            </a:r>
            <a:endParaRPr lang="en-US" sz="24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One Key Message</a:t>
            </a:r>
          </a:p>
        </p:txBody>
      </p:sp>
    </p:spTree>
    <p:extLst>
      <p:ext uri="{BB962C8B-B14F-4D97-AF65-F5344CB8AC3E}">
        <p14:creationId xmlns:p14="http://schemas.microsoft.com/office/powerpoint/2010/main" val="213237746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41247" y="1350582"/>
            <a:ext cx="7740777" cy="4796219"/>
          </a:xfrm>
        </p:spPr>
        <p:txBody>
          <a:bodyPr/>
          <a:lstStyle/>
          <a:p>
            <a:r>
              <a:rPr lang="en-US" sz="2400" dirty="0"/>
              <a:t>Ideally focus on 1-2 key actions</a:t>
            </a:r>
          </a:p>
          <a:p>
            <a:pPr lvl="1"/>
            <a:r>
              <a:rPr lang="en-US" sz="2400" dirty="0"/>
              <a:t>No more than 5</a:t>
            </a:r>
          </a:p>
          <a:p>
            <a:r>
              <a:rPr lang="en-US" sz="2400" dirty="0"/>
              <a:t>Prioritize actions so one task is clearly at the </a:t>
            </a:r>
            <a:r>
              <a:rPr lang="en-US" sz="2400" dirty="0" smtClean="0"/>
              <a:t>forefront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Desired Actions</a:t>
            </a:r>
          </a:p>
        </p:txBody>
      </p:sp>
      <p:pic>
        <p:nvPicPr>
          <p:cNvPr id="4" name="Picture 3" descr="C:\Users\lkruger\AppData\Local\Microsoft\Windows\Temporary Internet Files\Content.Outlook\FF2Z8UBY\Trustees_Of_Reservation-mobile-v2long.jpg"/>
          <p:cNvPicPr>
            <a:picLocks noChangeAspect="1" noChangeArrowheads="1"/>
          </p:cNvPicPr>
          <p:nvPr/>
        </p:nvPicPr>
        <p:blipFill>
          <a:blip r:embed="rId2"/>
          <a:srcRect l="4682" t="64583" r="7085" b="15278"/>
          <a:stretch>
            <a:fillRect/>
          </a:stretch>
        </p:blipFill>
        <p:spPr bwMode="auto">
          <a:xfrm>
            <a:off x="1047592" y="2902274"/>
            <a:ext cx="2578100" cy="1454566"/>
          </a:xfrm>
          <a:prstGeom prst="rect">
            <a:avLst/>
          </a:prstGeom>
          <a:noFill/>
          <a:effectLst>
            <a:outerShdw blurRad="76200" dist="38100" dir="2700000">
              <a:srgbClr val="000000">
                <a:alpha val="50000"/>
              </a:srgb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 t="37644" b="41433"/>
          <a:stretch>
            <a:fillRect/>
          </a:stretch>
        </p:blipFill>
        <p:spPr bwMode="auto">
          <a:xfrm>
            <a:off x="1047592" y="4864985"/>
            <a:ext cx="2578100" cy="9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2700000">
              <a:srgbClr val="000000">
                <a:alpha val="50000"/>
              </a:srgbClr>
            </a:outerShdw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/>
          <a:srcRect t="11858" r="77198" b="63437"/>
          <a:stretch>
            <a:fillRect/>
          </a:stretch>
        </p:blipFill>
        <p:spPr bwMode="auto">
          <a:xfrm>
            <a:off x="4846713" y="2969043"/>
            <a:ext cx="2578100" cy="1387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2700000">
              <a:srgbClr val="000000">
                <a:alpha val="50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047593" y="4445740"/>
            <a:ext cx="88102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Email signup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47592" y="5942569"/>
            <a:ext cx="1650843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Location-specific search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46714" y="4445740"/>
            <a:ext cx="692948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Donations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69871" y="4839585"/>
            <a:ext cx="253266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Other possible actions:</a:t>
            </a:r>
          </a:p>
          <a:p>
            <a:pPr marL="18288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 advocacy</a:t>
            </a:r>
          </a:p>
          <a:p>
            <a:pPr marL="18288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 social sharing</a:t>
            </a:r>
          </a:p>
          <a:p>
            <a:pPr marL="18288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 event registration</a:t>
            </a:r>
            <a:endParaRPr lang="en-CA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227320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41247" y="1350582"/>
            <a:ext cx="3797427" cy="4796219"/>
          </a:xfrm>
        </p:spPr>
        <p:txBody>
          <a:bodyPr/>
          <a:lstStyle/>
          <a:p>
            <a:r>
              <a:rPr lang="en-US" sz="2400" dirty="0"/>
              <a:t>Start with key message and desired actions</a:t>
            </a:r>
          </a:p>
          <a:p>
            <a:r>
              <a:rPr lang="en-US" sz="2400" dirty="0"/>
              <a:t>Standard screen size: 320x480 pixels</a:t>
            </a:r>
          </a:p>
          <a:p>
            <a:r>
              <a:rPr lang="en-US" sz="2400" dirty="0"/>
              <a:t>Prioritize. And plan for experiences at top AND bottom of page</a:t>
            </a:r>
          </a:p>
          <a:p>
            <a:r>
              <a:rPr lang="en-US" sz="2400" dirty="0"/>
              <a:t>Limit scrolling for homepage, but OK for secondary </a:t>
            </a:r>
            <a:r>
              <a:rPr lang="en-US" sz="2400" dirty="0" smtClean="0"/>
              <a:t>pages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Allocate Real Estate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409" y="603504"/>
            <a:ext cx="3091566" cy="542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2541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41247" y="1350582"/>
            <a:ext cx="7855077" cy="4796219"/>
          </a:xfrm>
        </p:spPr>
        <p:txBody>
          <a:bodyPr/>
          <a:lstStyle/>
          <a:p>
            <a:r>
              <a:rPr lang="en-US" sz="2400" b="1" dirty="0"/>
              <a:t>SIMPLY SIMPLY </a:t>
            </a:r>
            <a:r>
              <a:rPr lang="en-US" sz="2400" b="1" dirty="0" smtClean="0"/>
              <a:t>SIMPLIFY SIMPLIFY SIMPLIFY</a:t>
            </a:r>
            <a:endParaRPr lang="en-US" sz="2400" dirty="0" smtClean="0"/>
          </a:p>
          <a:p>
            <a:r>
              <a:rPr lang="en-US" sz="2400" dirty="0" smtClean="0"/>
              <a:t>Think </a:t>
            </a:r>
            <a:r>
              <a:rPr lang="en-US" sz="2400" dirty="0"/>
              <a:t>touch (fingertip ~ 44x44 px)</a:t>
            </a:r>
          </a:p>
          <a:p>
            <a:r>
              <a:rPr lang="en-US" sz="2400" dirty="0"/>
              <a:t>Maintain consistent links, buttons, CTAs</a:t>
            </a:r>
          </a:p>
          <a:p>
            <a:r>
              <a:rPr lang="en-US" sz="2400" dirty="0"/>
              <a:t>Be consistent with </a:t>
            </a:r>
            <a:r>
              <a:rPr lang="en-US" sz="2400" dirty="0" smtClean="0"/>
              <a:t>the online and offline drivers</a:t>
            </a:r>
            <a:endParaRPr lang="en-US" sz="2400" dirty="0"/>
          </a:p>
          <a:p>
            <a:r>
              <a:rPr lang="en-US" sz="2400" dirty="0" smtClean="0"/>
              <a:t>Design </a:t>
            </a:r>
            <a:r>
              <a:rPr lang="en-US" sz="2400" dirty="0"/>
              <a:t>to decrease page load times, optimize graphics for fastest load</a:t>
            </a:r>
          </a:p>
          <a:p>
            <a:r>
              <a:rPr lang="en-US" sz="2400" dirty="0"/>
              <a:t>If designing in Photoshop, </a:t>
            </a:r>
            <a:r>
              <a:rPr lang="en-US" sz="2400" dirty="0" smtClean="0"/>
              <a:t>suggest use 144dpi</a:t>
            </a:r>
          </a:p>
          <a:p>
            <a:pPr lvl="2"/>
            <a:r>
              <a:rPr lang="en-US" dirty="0" smtClean="0"/>
              <a:t>Give coders more pixels to work with</a:t>
            </a:r>
          </a:p>
          <a:p>
            <a:pPr lvl="2"/>
            <a:r>
              <a:rPr lang="en-US" dirty="0" smtClean="0"/>
              <a:t>Prep for Retina displays</a:t>
            </a:r>
          </a:p>
          <a:p>
            <a:r>
              <a:rPr lang="en-US" sz="2400" dirty="0" smtClean="0"/>
              <a:t>Rely on established design patterns* and interactions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600" i="1" dirty="0" smtClean="0"/>
              <a:t>*Will introduce after examples.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Design</a:t>
            </a:r>
          </a:p>
        </p:txBody>
      </p:sp>
    </p:spTree>
    <p:extLst>
      <p:ext uri="{BB962C8B-B14F-4D97-AF65-F5344CB8AC3E}">
        <p14:creationId xmlns:p14="http://schemas.microsoft.com/office/powerpoint/2010/main" val="151699889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79236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UNICEF</a:t>
            </a:r>
            <a:endParaRPr lang="en-US" dirty="0"/>
          </a:p>
        </p:txBody>
      </p:sp>
      <p:pic>
        <p:nvPicPr>
          <p:cNvPr id="6" name="Picture 5" descr="UNICEF-USA-home.png"/>
          <p:cNvPicPr>
            <a:picLocks noChangeAspect="1"/>
          </p:cNvPicPr>
          <p:nvPr/>
        </p:nvPicPr>
        <p:blipFill>
          <a:blip r:embed="rId2"/>
          <a:srcRect b="39074"/>
          <a:stretch>
            <a:fillRect/>
          </a:stretch>
        </p:blipFill>
        <p:spPr>
          <a:xfrm>
            <a:off x="0" y="0"/>
            <a:ext cx="9189320" cy="685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4325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UNICEF</a:t>
            </a:r>
            <a:endParaRPr lang="en-US" dirty="0"/>
          </a:p>
        </p:txBody>
      </p:sp>
      <p:pic>
        <p:nvPicPr>
          <p:cNvPr id="4" name="Picture 3" descr="UNICEF-USA-home.png"/>
          <p:cNvPicPr>
            <a:picLocks noChangeAspect="1"/>
          </p:cNvPicPr>
          <p:nvPr/>
        </p:nvPicPr>
        <p:blipFill>
          <a:blip r:embed="rId2"/>
          <a:srcRect b="39074"/>
          <a:stretch>
            <a:fillRect/>
          </a:stretch>
        </p:blipFill>
        <p:spPr>
          <a:xfrm>
            <a:off x="0" y="0"/>
            <a:ext cx="9189320" cy="6850663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6604000" y="895350"/>
            <a:ext cx="2457450" cy="93345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Oval 8"/>
          <p:cNvSpPr/>
          <p:nvPr/>
        </p:nvSpPr>
        <p:spPr>
          <a:xfrm>
            <a:off x="7061200" y="-34671"/>
            <a:ext cx="2128120" cy="542671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0" name="Oval 9"/>
          <p:cNvSpPr/>
          <p:nvPr/>
        </p:nvSpPr>
        <p:spPr>
          <a:xfrm>
            <a:off x="101600" y="4597400"/>
            <a:ext cx="6172200" cy="99060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1" name="Oval 10"/>
          <p:cNvSpPr/>
          <p:nvPr/>
        </p:nvSpPr>
        <p:spPr>
          <a:xfrm>
            <a:off x="3184525" y="825500"/>
            <a:ext cx="1406525" cy="525082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046078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3"/>
          <a:stretch/>
        </p:blipFill>
        <p:spPr>
          <a:xfrm>
            <a:off x="3393064" y="1313578"/>
            <a:ext cx="2756763" cy="5205904"/>
          </a:xfrm>
          <a:prstGeom prst="rect">
            <a:avLst/>
          </a:prstGeom>
        </p:spPr>
      </p:pic>
      <p:pic>
        <p:nvPicPr>
          <p:cNvPr id="4" name="Content Placeholder 3" descr="Unicef-wire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70"/>
          <a:stretch/>
        </p:blipFill>
        <p:spPr>
          <a:xfrm>
            <a:off x="650748" y="1350582"/>
            <a:ext cx="2752852" cy="479621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UNICEF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2" t="35391" r="27872" b="26000"/>
          <a:stretch/>
        </p:blipFill>
        <p:spPr>
          <a:xfrm rot="600000">
            <a:off x="5707793" y="773950"/>
            <a:ext cx="2096162" cy="1520744"/>
          </a:xfrm>
          <a:prstGeom prst="rect">
            <a:avLst/>
          </a:prstGeom>
          <a:effectLst>
            <a:outerShdw blurRad="101600" dist="38100" dir="2700000" algn="t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502585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UNICEF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" y="0"/>
            <a:ext cx="9134217" cy="685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92353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UNICEF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" y="0"/>
            <a:ext cx="9134217" cy="6850663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27551" y="475870"/>
            <a:ext cx="8687824" cy="3381756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1" name="Oval 10"/>
          <p:cNvSpPr/>
          <p:nvPr/>
        </p:nvSpPr>
        <p:spPr>
          <a:xfrm>
            <a:off x="7467599" y="3857625"/>
            <a:ext cx="1390951" cy="460375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Oval 12"/>
          <p:cNvSpPr/>
          <p:nvPr/>
        </p:nvSpPr>
        <p:spPr>
          <a:xfrm>
            <a:off x="4199501" y="3857625"/>
            <a:ext cx="1390951" cy="460375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4" name="Oval 13"/>
          <p:cNvSpPr/>
          <p:nvPr/>
        </p:nvSpPr>
        <p:spPr>
          <a:xfrm>
            <a:off x="7077075" y="1"/>
            <a:ext cx="1781475" cy="32385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94749280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086600" y="5880100"/>
            <a:ext cx="1854200" cy="863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84" y="1350582"/>
            <a:ext cx="2731780" cy="479621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Canadian wildlife federation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064" y="1314949"/>
            <a:ext cx="2756763" cy="52031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827" y="1314949"/>
            <a:ext cx="2756762" cy="520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7001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UNICEF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" y="0"/>
            <a:ext cx="9134217" cy="685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0686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UNICEF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" y="0"/>
            <a:ext cx="9134217" cy="6850662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60399" y="750507"/>
            <a:ext cx="6292852" cy="4059618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0" name="Oval 9"/>
          <p:cNvSpPr/>
          <p:nvPr/>
        </p:nvSpPr>
        <p:spPr>
          <a:xfrm>
            <a:off x="279272" y="5410200"/>
            <a:ext cx="2378203" cy="600075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2" name="Oval 11"/>
          <p:cNvSpPr/>
          <p:nvPr/>
        </p:nvSpPr>
        <p:spPr>
          <a:xfrm>
            <a:off x="7111999" y="1581151"/>
            <a:ext cx="1841501" cy="224155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Oval 8"/>
          <p:cNvSpPr/>
          <p:nvPr/>
        </p:nvSpPr>
        <p:spPr>
          <a:xfrm>
            <a:off x="5988048" y="4810125"/>
            <a:ext cx="1870077" cy="600075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78405224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84" y="1350582"/>
            <a:ext cx="2731780" cy="479621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on government oversight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086600" y="5880100"/>
            <a:ext cx="1854200" cy="863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064" y="1314949"/>
            <a:ext cx="2756762" cy="52031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827" y="1314949"/>
            <a:ext cx="2756762" cy="520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73731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UNICEF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" y="0"/>
            <a:ext cx="9134216" cy="685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29949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UNICEF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" y="0"/>
            <a:ext cx="9134216" cy="6850662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6454648" y="603504"/>
            <a:ext cx="1441577" cy="677482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0" name="Oval 9"/>
          <p:cNvSpPr/>
          <p:nvPr/>
        </p:nvSpPr>
        <p:spPr>
          <a:xfrm>
            <a:off x="1130299" y="2232025"/>
            <a:ext cx="2476501" cy="1933575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1" name="Oval 10"/>
          <p:cNvSpPr/>
          <p:nvPr/>
        </p:nvSpPr>
        <p:spPr>
          <a:xfrm>
            <a:off x="2501900" y="603504"/>
            <a:ext cx="2413000" cy="677482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6755285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84" y="1350582"/>
            <a:ext cx="2731779" cy="479621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microsite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086600" y="5880100"/>
            <a:ext cx="1854200" cy="863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064" y="1314949"/>
            <a:ext cx="2756762" cy="52031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827" y="1314949"/>
            <a:ext cx="2756762" cy="520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98156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patterns :: Navigation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982" y="1761812"/>
            <a:ext cx="2578100" cy="1450181"/>
          </a:xfrm>
          <a:prstGeom prst="rect">
            <a:avLst/>
          </a:prstGeom>
          <a:noFill/>
          <a:effectLst>
            <a:outerShdw blurRad="76200" dist="38100" dir="2700000">
              <a:srgbClr val="000000">
                <a:alpha val="50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273983" y="3303086"/>
            <a:ext cx="564533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Top Nav</a:t>
            </a:r>
            <a:endParaRPr lang="en-US" sz="12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3882" y="1761812"/>
            <a:ext cx="2578100" cy="1450181"/>
          </a:xfrm>
          <a:prstGeom prst="rect">
            <a:avLst/>
          </a:prstGeom>
          <a:noFill/>
          <a:effectLst>
            <a:outerShdw blurRad="76200" dist="38100" dir="2700000">
              <a:srgbClr val="000000">
                <a:alpha val="50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3283882" y="3303086"/>
            <a:ext cx="75862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The Toggle</a:t>
            </a:r>
            <a:endParaRPr lang="en-US" sz="1200" dirty="0">
              <a:latin typeface="Arial"/>
              <a:cs typeface="Arial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3782" y="1761812"/>
            <a:ext cx="2578100" cy="1450181"/>
          </a:xfrm>
          <a:prstGeom prst="rect">
            <a:avLst/>
          </a:prstGeom>
          <a:noFill/>
          <a:effectLst>
            <a:outerShdw blurRad="76200" dist="38100" dir="2700000">
              <a:srgbClr val="000000">
                <a:alpha val="50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6293783" y="3303086"/>
            <a:ext cx="1034914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Left Nav Flyout</a:t>
            </a:r>
            <a:endParaRPr lang="en-US" sz="1200" dirty="0">
              <a:latin typeface="Arial"/>
              <a:cs typeface="Arial"/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3397" y="3903879"/>
            <a:ext cx="2578100" cy="1450181"/>
          </a:xfrm>
          <a:prstGeom prst="rect">
            <a:avLst/>
          </a:prstGeom>
          <a:noFill/>
          <a:effectLst>
            <a:outerShdw blurRad="76200" dist="38100" dir="2700000">
              <a:srgbClr val="000000">
                <a:alpha val="50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1753398" y="5445153"/>
            <a:ext cx="855402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Select Menu</a:t>
            </a:r>
            <a:endParaRPr lang="en-US" sz="1200" dirty="0">
              <a:latin typeface="Arial"/>
              <a:cs typeface="Arial"/>
            </a:endParaRP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0597" y="3903879"/>
            <a:ext cx="2578100" cy="1450181"/>
          </a:xfrm>
          <a:prstGeom prst="rect">
            <a:avLst/>
          </a:prstGeom>
          <a:noFill/>
          <a:effectLst>
            <a:outerShdw blurRad="76200" dist="38100" dir="2700000">
              <a:srgbClr val="000000">
                <a:alpha val="50000"/>
              </a:srgbClr>
            </a:outerShdw>
          </a:effectLst>
        </p:spPr>
      </p:pic>
      <p:sp>
        <p:nvSpPr>
          <p:cNvPr id="18" name="Rectangle 17"/>
          <p:cNvSpPr/>
          <p:nvPr/>
        </p:nvSpPr>
        <p:spPr>
          <a:xfrm>
            <a:off x="4750598" y="5445153"/>
            <a:ext cx="66717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List Menu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7800" y="5880100"/>
            <a:ext cx="8763000" cy="863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273982" y="6190100"/>
            <a:ext cx="859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i="1" dirty="0" smtClean="0"/>
              <a:t>Based on </a:t>
            </a:r>
            <a:r>
              <a:rPr lang="en-US" sz="1200" i="1" dirty="0" smtClean="0">
                <a:hlinkClick r:id="rId7"/>
              </a:rPr>
              <a:t>Brad Frost's list of responsive design nav patterns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685060897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1248" y="3054096"/>
            <a:ext cx="7507224" cy="1479804"/>
          </a:xfrm>
        </p:spPr>
        <p:txBody>
          <a:bodyPr/>
          <a:lstStyle/>
          <a:p>
            <a:r>
              <a:rPr lang="en-US" dirty="0" smtClean="0"/>
              <a:t>Volunteers for design slam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b="0" dirty="0" smtClean="0">
                <a:solidFill>
                  <a:schemeClr val="bg1">
                    <a:lumMod val="75000"/>
                  </a:schemeClr>
                </a:solidFill>
              </a:rPr>
              <a:t>Please be nice and respectful…</a:t>
            </a:r>
            <a:endParaRPr lang="en-US" b="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121453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UI stencils and design </a:t>
            </a:r>
            <a:r>
              <a:rPr lang="en-US" dirty="0" smtClean="0"/>
              <a:t>starters: </a:t>
            </a:r>
            <a:r>
              <a:rPr lang="en-US" dirty="0" smtClean="0">
                <a:hlinkClick r:id="rId2"/>
              </a:rPr>
              <a:t>keynotopia.com</a:t>
            </a:r>
            <a:r>
              <a:rPr lang="en-US" dirty="0"/>
              <a:t>, </a:t>
            </a:r>
            <a:r>
              <a:rPr lang="en-US" dirty="0" smtClean="0">
                <a:hlinkClick r:id="rId3"/>
              </a:rPr>
              <a:t>teehanlax.com</a:t>
            </a:r>
            <a:endParaRPr lang="en-US" dirty="0"/>
          </a:p>
          <a:p>
            <a:r>
              <a:rPr lang="en-US" dirty="0" smtClean="0"/>
              <a:t>Make it interactive: </a:t>
            </a:r>
            <a:r>
              <a:rPr lang="en-US" dirty="0" smtClean="0">
                <a:hlinkClick r:id="rId4"/>
              </a:rPr>
              <a:t>jquerymobile.com</a:t>
            </a:r>
            <a:endParaRPr lang="en-US" dirty="0" smtClean="0"/>
          </a:p>
          <a:p>
            <a:r>
              <a:rPr lang="en-US" dirty="0"/>
              <a:t>Get inspired: </a:t>
            </a:r>
            <a:r>
              <a:rPr lang="en-US" dirty="0" smtClean="0">
                <a:hlinkClick r:id="rId5"/>
              </a:rPr>
              <a:t>mobileawesomeness.com</a:t>
            </a:r>
            <a:endParaRPr lang="en-US" dirty="0" smtClean="0"/>
          </a:p>
          <a:p>
            <a:r>
              <a:rPr lang="en-US" dirty="0" smtClean="0"/>
              <a:t>Read up:</a:t>
            </a:r>
            <a:endParaRPr lang="en-US" dirty="0"/>
          </a:p>
          <a:p>
            <a:pPr lvl="2"/>
            <a:r>
              <a:rPr lang="en-US" dirty="0"/>
              <a:t>“Mobile Design Pattern Gallery” by Theresa </a:t>
            </a:r>
            <a:r>
              <a:rPr lang="en-US" dirty="0" smtClean="0"/>
              <a:t>Neil (app focused)</a:t>
            </a:r>
            <a:endParaRPr lang="en-US" dirty="0"/>
          </a:p>
          <a:p>
            <a:pPr lvl="2"/>
            <a:r>
              <a:rPr lang="en-US" dirty="0"/>
              <a:t>“Mobile First</a:t>
            </a:r>
            <a:r>
              <a:rPr lang="en-US" dirty="0" smtClean="0"/>
              <a:t>” by Luke Wroblewski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pic>
        <p:nvPicPr>
          <p:cNvPr id="4" name="Picture 3" descr="Mobile_Design_Pattern_Gallery_Color_Edition-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687" y="3539072"/>
            <a:ext cx="1658649" cy="2175329"/>
          </a:xfrm>
          <a:prstGeom prst="rect">
            <a:avLst/>
          </a:prstGeom>
          <a:effectLst>
            <a:outerShdw blurRad="76200" dir="2700000" sx="101000" sy="101000" algn="tl" rotWithShape="0">
              <a:prstClr val="black">
                <a:alpha val="50000"/>
              </a:prstClr>
            </a:outerShdw>
          </a:effectLst>
        </p:spPr>
      </p:pic>
      <p:pic>
        <p:nvPicPr>
          <p:cNvPr id="5" name="Picture 4" descr="ABA6-Mobile-First-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776" y="3539072"/>
            <a:ext cx="1372239" cy="2175329"/>
          </a:xfrm>
          <a:prstGeom prst="rect">
            <a:avLst/>
          </a:prstGeom>
          <a:effectLst>
            <a:outerShdw blurRad="76200" dir="2700000" sx="101000" sy="101000" algn="tl" rotWithShape="0">
              <a:prstClr val="black">
                <a:alpha val="5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892446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White">
  <a:themeElements>
    <a:clrScheme name="Impact">
      <a:dk1>
        <a:srgbClr val="50535A"/>
      </a:dk1>
      <a:lt1>
        <a:sysClr val="window" lastClr="FFFFFF"/>
      </a:lt1>
      <a:dk2>
        <a:srgbClr val="000000"/>
      </a:dk2>
      <a:lt2>
        <a:srgbClr val="FFFFFF"/>
      </a:lt2>
      <a:accent1>
        <a:srgbClr val="8CBE4F"/>
      </a:accent1>
      <a:accent2>
        <a:srgbClr val="00AB4E"/>
      </a:accent2>
      <a:accent3>
        <a:srgbClr val="00ABC0"/>
      </a:accent3>
      <a:accent4>
        <a:srgbClr val="0059AA"/>
      </a:accent4>
      <a:accent5>
        <a:srgbClr val="5957A6"/>
      </a:accent5>
      <a:accent6>
        <a:srgbClr val="714FA0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0F59605FC97D458019AEE8A491DEA3" ma:contentTypeVersion="0" ma:contentTypeDescription="Create a new document." ma:contentTypeScope="" ma:versionID="06c08251359147fff5db8fdf873553d4">
  <xsd:schema xmlns:xsd="http://www.w3.org/2001/XMLSchema" xmlns:p="http://schemas.microsoft.com/office/2006/metadata/properties" targetNamespace="http://schemas.microsoft.com/office/2006/metadata/properties" ma:root="true" ma:fieldsID="2df880f3c1f4e0f7d82d1960f6448d5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Ite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C9BAC017-DF9D-40F1-B5D5-6F8FACA3D131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65E3DBE-219D-4AA6-89FE-56AC924CCB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E45DBF-44D9-4492-8925-F4749AD35E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bb_white.xml</Template>
  <TotalTime>2642</TotalTime>
  <Words>378</Words>
  <Application>Microsoft Office PowerPoint</Application>
  <PresentationFormat>On-screen Show (4:3)</PresentationFormat>
  <Paragraphs>92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White</vt:lpstr>
      <vt:lpstr>PowerPoint Presentation</vt:lpstr>
      <vt:lpstr>Mobile Strategy basics</vt:lpstr>
      <vt:lpstr>Why Do I need a Mobile Presence?</vt:lpstr>
      <vt:lpstr>The Mobile landscape</vt:lpstr>
      <vt:lpstr>Focus on mobile optimized website</vt:lpstr>
      <vt:lpstr>Mobile Optimized Websites</vt:lpstr>
      <vt:lpstr>Design Process</vt:lpstr>
      <vt:lpstr>Define One Key Message</vt:lpstr>
      <vt:lpstr>Identify Desired Actions</vt:lpstr>
      <vt:lpstr>Allocate Real Estate</vt:lpstr>
      <vt:lpstr>Create Design</vt:lpstr>
      <vt:lpstr>Examples</vt:lpstr>
      <vt:lpstr>UNICEF</vt:lpstr>
      <vt:lpstr>UNICEF</vt:lpstr>
      <vt:lpstr>UNICEF</vt:lpstr>
      <vt:lpstr>UNICEF</vt:lpstr>
      <vt:lpstr>UNICEF</vt:lpstr>
      <vt:lpstr>Canadian wildlife federation</vt:lpstr>
      <vt:lpstr>UNICEF</vt:lpstr>
      <vt:lpstr>UNICEF</vt:lpstr>
      <vt:lpstr>Project on government oversight</vt:lpstr>
      <vt:lpstr>UNICEF</vt:lpstr>
      <vt:lpstr>UNICEF</vt:lpstr>
      <vt:lpstr>University microsite</vt:lpstr>
      <vt:lpstr>Design patterns :: Navigation</vt:lpstr>
      <vt:lpstr>Volunteers for design slam  Please be nice and respectful…</vt:lpstr>
      <vt:lpstr>Resources</vt:lpstr>
    </vt:vector>
  </TitlesOfParts>
  <Company>Mentus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Tracy Mitsunaga</dc:creator>
  <cp:lastModifiedBy>Noelle Fleischmann</cp:lastModifiedBy>
  <cp:revision>248</cp:revision>
  <cp:lastPrinted>2010-12-01T18:24:18Z</cp:lastPrinted>
  <dcterms:created xsi:type="dcterms:W3CDTF">2011-08-31T20:30:17Z</dcterms:created>
  <dcterms:modified xsi:type="dcterms:W3CDTF">2012-10-04T21:12:01Z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0x010100FC0F59605FC97D458019AEE8A491DEA3</vt:lpwstr>
  </property>
</Properties>
</file>